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9" r:id="rId2"/>
    <p:sldId id="352" r:id="rId3"/>
    <p:sldId id="362" r:id="rId4"/>
    <p:sldId id="361" r:id="rId5"/>
    <p:sldId id="353" r:id="rId6"/>
    <p:sldId id="354" r:id="rId7"/>
    <p:sldId id="364" r:id="rId8"/>
    <p:sldId id="355" r:id="rId9"/>
    <p:sldId id="357" r:id="rId10"/>
    <p:sldId id="356" r:id="rId11"/>
    <p:sldId id="360" r:id="rId12"/>
    <p:sldId id="363" r:id="rId13"/>
    <p:sldId id="366" r:id="rId14"/>
    <p:sldId id="367" r:id="rId15"/>
    <p:sldId id="302" r:id="rId16"/>
  </p:sldIdLst>
  <p:sldSz cx="12801600" cy="9601200" type="A3"/>
  <p:notesSz cx="14355763" cy="9926638"/>
  <p:defaultTextStyle>
    <a:defPPr>
      <a:defRPr lang="cs-CZ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2F"/>
    <a:srgbClr val="138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9A59-3F48-4BE8-98D3-F238AF40C6B1}" type="datetimeFigureOut">
              <a:rPr lang="cs-CZ" smtClean="0"/>
              <a:t>28.8.2019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FF0-9361-46B6-9AE7-FC23C4628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86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9A59-3F48-4BE8-98D3-F238AF40C6B1}" type="datetimeFigureOut">
              <a:rPr lang="cs-CZ" smtClean="0"/>
              <a:t>28.8.2019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FF0-9361-46B6-9AE7-FC23C4628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09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9A59-3F48-4BE8-98D3-F238AF40C6B1}" type="datetimeFigureOut">
              <a:rPr lang="cs-CZ" smtClean="0"/>
              <a:t>28.8.2019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FF0-9361-46B6-9AE7-FC23C4628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96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9A59-3F48-4BE8-98D3-F238AF40C6B1}" type="datetimeFigureOut">
              <a:rPr lang="cs-CZ" smtClean="0"/>
              <a:t>28.8.2019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FF0-9361-46B6-9AE7-FC23C4628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2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9A59-3F48-4BE8-98D3-F238AF40C6B1}" type="datetimeFigureOut">
              <a:rPr lang="cs-CZ" smtClean="0"/>
              <a:t>28.8.2019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FF0-9361-46B6-9AE7-FC23C4628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69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9A59-3F48-4BE8-98D3-F238AF40C6B1}" type="datetimeFigureOut">
              <a:rPr lang="cs-CZ" smtClean="0"/>
              <a:t>28.8.2019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FF0-9361-46B6-9AE7-FC23C4628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3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9A59-3F48-4BE8-98D3-F238AF40C6B1}" type="datetimeFigureOut">
              <a:rPr lang="cs-CZ" smtClean="0"/>
              <a:t>28.8.2019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FF0-9361-46B6-9AE7-FC23C4628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23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9A59-3F48-4BE8-98D3-F238AF40C6B1}" type="datetimeFigureOut">
              <a:rPr lang="cs-CZ" smtClean="0"/>
              <a:t>28.8.2019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FF0-9361-46B6-9AE7-FC23C4628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0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9A59-3F48-4BE8-98D3-F238AF40C6B1}" type="datetimeFigureOut">
              <a:rPr lang="cs-CZ" smtClean="0"/>
              <a:t>28.8.2019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FF0-9361-46B6-9AE7-FC23C4628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09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9A59-3F48-4BE8-98D3-F238AF40C6B1}" type="datetimeFigureOut">
              <a:rPr lang="cs-CZ" smtClean="0"/>
              <a:t>28.8.2019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FF0-9361-46B6-9AE7-FC23C4628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71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9A59-3F48-4BE8-98D3-F238AF40C6B1}" type="datetimeFigureOut">
              <a:rPr lang="cs-CZ" smtClean="0"/>
              <a:t>28.8.2019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FF0-9361-46B6-9AE7-FC23C4628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35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69A59-3F48-4BE8-98D3-F238AF40C6B1}" type="datetimeFigureOut">
              <a:rPr lang="cs-CZ" smtClean="0"/>
              <a:t>28.8.2019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FF0-9361-46B6-9AE7-FC23C4628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55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466215" y="7311299"/>
            <a:ext cx="8867552" cy="613951"/>
          </a:xfrm>
          <a:prstGeom prst="rect">
            <a:avLst/>
          </a:prstGeom>
          <a:solidFill>
            <a:srgbClr val="138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88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3953728" y="7463275"/>
            <a:ext cx="7718321" cy="4669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24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SPORTOVNÍ AREÁL MĚSTO ALBRECHTICE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r="77442"/>
          <a:stretch/>
        </p:blipFill>
        <p:spPr>
          <a:xfrm>
            <a:off x="564735" y="7121766"/>
            <a:ext cx="3007800" cy="9798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138A9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7" r="33303"/>
          <a:stretch/>
        </p:blipFill>
        <p:spPr>
          <a:xfrm>
            <a:off x="5066239" y="2821297"/>
            <a:ext cx="2163415" cy="3586278"/>
          </a:xfrm>
          <a:prstGeom prst="rect">
            <a:avLst/>
          </a:prstGeom>
          <a:solidFill>
            <a:srgbClr val="138A9E">
              <a:alpha val="83000"/>
            </a:srgbClr>
          </a:solidFill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138A9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r="52563"/>
          <a:stretch/>
        </p:blipFill>
        <p:spPr>
          <a:xfrm>
            <a:off x="7260800" y="2823119"/>
            <a:ext cx="2250659" cy="35844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138A9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b="14038"/>
          <a:stretch/>
        </p:blipFill>
        <p:spPr>
          <a:xfrm>
            <a:off x="9528964" y="2819849"/>
            <a:ext cx="2090476" cy="3589021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4913840" y="2552064"/>
            <a:ext cx="6705599" cy="391340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588"/>
          </a:p>
        </p:txBody>
      </p:sp>
    </p:spTree>
    <p:extLst>
      <p:ext uri="{BB962C8B-B14F-4D97-AF65-F5344CB8AC3E}">
        <p14:creationId xmlns:p14="http://schemas.microsoft.com/office/powerpoint/2010/main" val="18867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1" b="3456"/>
          <a:stretch/>
        </p:blipFill>
        <p:spPr>
          <a:xfrm rot="5400000">
            <a:off x="-1562387" y="2257283"/>
            <a:ext cx="6761967" cy="29755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"/>
          <a:stretch/>
        </p:blipFill>
        <p:spPr>
          <a:xfrm>
            <a:off x="353534" y="8474157"/>
            <a:ext cx="12190790" cy="87187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5660" y="8624650"/>
            <a:ext cx="3700642" cy="287442"/>
          </a:xfrm>
        </p:spPr>
        <p:txBody>
          <a:bodyPr>
            <a:normAutofit/>
          </a:bodyPr>
          <a:lstStyle/>
          <a:p>
            <a:pPr algn="l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SITUACE –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NÁVRH 3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100520" y="8925089"/>
            <a:ext cx="3700642" cy="2874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Sportovní areál Město Albrechtice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23623" y="9242539"/>
            <a:ext cx="3747765" cy="2300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50" b="1" dirty="0"/>
              <a:t>ADEA projekt s.r.o., Kafkova 1133/10, 702 00  Ostrava</a:t>
            </a:r>
          </a:p>
          <a:p>
            <a:pPr algn="l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odnadpis 2"/>
          <p:cNvSpPr txBox="1">
            <a:spLocks/>
          </p:cNvSpPr>
          <p:nvPr/>
        </p:nvSpPr>
        <p:spPr>
          <a:xfrm>
            <a:off x="1006391" y="485977"/>
            <a:ext cx="3591244" cy="21571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90" y="545236"/>
            <a:ext cx="10034310" cy="717964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34" b="3456"/>
          <a:stretch/>
        </p:blipFill>
        <p:spPr>
          <a:xfrm rot="5400000">
            <a:off x="895722" y="-200825"/>
            <a:ext cx="1845750" cy="297550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9" t="13945" r="4344" b="3457"/>
          <a:stretch/>
        </p:blipFill>
        <p:spPr>
          <a:xfrm rot="5400000">
            <a:off x="841698" y="6223323"/>
            <a:ext cx="1524000" cy="2545704"/>
          </a:xfrm>
          <a:prstGeom prst="rect">
            <a:avLst/>
          </a:prstGeom>
        </p:spPr>
      </p:pic>
      <p:sp>
        <p:nvSpPr>
          <p:cNvPr id="15" name="Podnadpis 2"/>
          <p:cNvSpPr txBox="1">
            <a:spLocks/>
          </p:cNvSpPr>
          <p:nvPr/>
        </p:nvSpPr>
        <p:spPr>
          <a:xfrm>
            <a:off x="1031195" y="383193"/>
            <a:ext cx="3591244" cy="21571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821" y="7524512"/>
            <a:ext cx="782674" cy="7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"/>
          <a:stretch/>
        </p:blipFill>
        <p:spPr>
          <a:xfrm>
            <a:off x="353534" y="8474157"/>
            <a:ext cx="12190790" cy="87187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5660" y="8624650"/>
            <a:ext cx="3700642" cy="287442"/>
          </a:xfrm>
        </p:spPr>
        <p:txBody>
          <a:bodyPr>
            <a:normAutofit/>
          </a:bodyPr>
          <a:lstStyle/>
          <a:p>
            <a:pPr algn="l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NÁSTIN PŮDORYSU OBJEKTU ZÁZEMÍ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100520" y="8925089"/>
            <a:ext cx="3700642" cy="2874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Sportovní areál Město Albrechtice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23623" y="9242539"/>
            <a:ext cx="3747765" cy="2300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50" b="1" dirty="0"/>
              <a:t>ADEA projekt s.r.o., Kafkova 1133/10, 702 00  Ostrava</a:t>
            </a:r>
          </a:p>
          <a:p>
            <a:pPr algn="l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7" y="394697"/>
            <a:ext cx="11567873" cy="763170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42821" y="7524512"/>
            <a:ext cx="782674" cy="7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"/>
          <a:stretch/>
        </p:blipFill>
        <p:spPr>
          <a:xfrm>
            <a:off x="353534" y="8474157"/>
            <a:ext cx="12190790" cy="87187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5660" y="8624650"/>
            <a:ext cx="3700642" cy="287442"/>
          </a:xfrm>
        </p:spPr>
        <p:txBody>
          <a:bodyPr>
            <a:normAutofit/>
          </a:bodyPr>
          <a:lstStyle/>
          <a:p>
            <a:pPr algn="l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VÝMĚRA PLOCH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100520" y="8925089"/>
            <a:ext cx="3700642" cy="2874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Sportovní areál Město Albrechtice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23623" y="9242539"/>
            <a:ext cx="3747765" cy="2300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50" b="1" dirty="0"/>
              <a:t>ADEA projekt s.r.o., Kafkova 1133/10, 702 00  Ostrava</a:t>
            </a:r>
          </a:p>
          <a:p>
            <a:pPr algn="l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19760" y="673794"/>
            <a:ext cx="4366542" cy="7362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BĚŽECKÝ OVÁL VČETNĚ ROVINKY  100 m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HŘIŠTĚ HÁZENÁ / VOLEJBAL / BASKETBAL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HŘIŠTĚ MALÝ FOTBAL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DOPADOVÉ PLOCHY (SKOK, KOULE, DISK)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ZPEVNĚNÉ SPORTOVNÍ PLOCHY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PLOCHA WORKOUT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DĚTSKÉ HŘIŠTĚ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PARKOVÁNÍ  A POJÍŽDĚNÉ PLOCHY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CHODNÍKY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ZATRAVNĚNÉ PLOCHY OSTATNÍ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PLOCHA ZASTAVĚNÁ OBJEKTEM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PLOCHY OSTATNÍ (TRAFO, KOULAŘSKÝ KRUH)</a:t>
            </a:r>
          </a:p>
          <a:p>
            <a:pPr algn="r"/>
            <a:endParaRPr lang="cs-CZ" sz="1400" b="1" dirty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b="1" dirty="0" smtClean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PLOCHY CELKEM</a:t>
            </a:r>
          </a:p>
          <a:p>
            <a:pPr algn="r"/>
            <a:endParaRPr lang="cs-CZ" sz="1400" b="1" dirty="0" smtClean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b="1" dirty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5864261" y="673795"/>
            <a:ext cx="1127760" cy="575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1 732   m²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1 056   </a:t>
            </a:r>
            <a:r>
              <a:rPr lang="cs-CZ" sz="1400" b="1" dirty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m²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2 415   m²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630   m²</a:t>
            </a:r>
            <a:endParaRPr lang="cs-CZ" sz="1400" b="1" dirty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>
              <a:buAutoNum type="arabicPlain" startAt="979"/>
            </a:pPr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m²</a:t>
            </a:r>
          </a:p>
          <a:p>
            <a:pPr marL="342900" indent="-342900" algn="r">
              <a:buAutoNum type="arabicPlain" startAt="97"/>
            </a:pPr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m²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  m²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1 676   m²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1 400   </a:t>
            </a:r>
            <a:r>
              <a:rPr lang="cs-CZ" sz="1400" b="1" dirty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m²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7 877   m²</a:t>
            </a:r>
            <a:endParaRPr lang="cs-CZ" sz="1400" b="1" dirty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>
              <a:buAutoNum type="arabicPlain" startAt="681"/>
            </a:pPr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m²</a:t>
            </a: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  </a:t>
            </a:r>
            <a:r>
              <a:rPr lang="cs-CZ" sz="1400" b="1" dirty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m²</a:t>
            </a:r>
          </a:p>
          <a:p>
            <a:pPr algn="r"/>
            <a:endParaRPr lang="cs-CZ" sz="1400" b="1" dirty="0" smtClean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b="1" dirty="0" smtClean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18 608   </a:t>
            </a:r>
            <a:r>
              <a:rPr lang="cs-CZ" sz="1400" b="1" dirty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m²</a:t>
            </a:r>
          </a:p>
          <a:p>
            <a:pPr algn="r"/>
            <a:endParaRPr lang="cs-CZ" sz="1400" b="1" dirty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b="1" dirty="0" smtClean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b="1" dirty="0" smtClean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b="1" dirty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>
              <a:buAutoNum type="arabicPlain" startAt="53"/>
            </a:pPr>
            <a:endParaRPr lang="cs-CZ" sz="1400" b="1" dirty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342900" indent="-342900" algn="r">
              <a:buAutoNum type="arabicPlain" startAt="979"/>
            </a:pPr>
            <a:endParaRPr lang="cs-CZ" sz="1400" b="1" dirty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b="1" dirty="0" smtClean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b="1" dirty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b="1" dirty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328592" y="940917"/>
            <a:ext cx="7010400" cy="0"/>
          </a:xfrm>
          <a:prstGeom prst="line">
            <a:avLst/>
          </a:prstGeom>
          <a:ln>
            <a:solidFill>
              <a:srgbClr val="138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4331177" y="1300853"/>
            <a:ext cx="7010400" cy="0"/>
          </a:xfrm>
          <a:prstGeom prst="line">
            <a:avLst/>
          </a:prstGeom>
          <a:ln>
            <a:solidFill>
              <a:srgbClr val="138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dnadpis 2"/>
          <p:cNvSpPr txBox="1">
            <a:spLocks/>
          </p:cNvSpPr>
          <p:nvPr/>
        </p:nvSpPr>
        <p:spPr>
          <a:xfrm>
            <a:off x="7675126" y="673794"/>
            <a:ext cx="3852154" cy="7516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SPORTOVNÍ POVRCH (např. TARTAN)</a:t>
            </a:r>
          </a:p>
          <a:p>
            <a:pPr algn="l"/>
            <a:r>
              <a:rPr lang="cs-CZ" sz="1400" b="1" dirty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SPORTOVNÍ POVRCH </a:t>
            </a:r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(např. </a:t>
            </a:r>
            <a:r>
              <a:rPr lang="cs-CZ" sz="1400" b="1" dirty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TARTAN</a:t>
            </a:r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PŘÍRODNÍ TRÁVA</a:t>
            </a:r>
          </a:p>
          <a:p>
            <a:pPr algn="l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PÍSEK / ŠKVÁRA, event. TRÁVA</a:t>
            </a:r>
          </a:p>
          <a:p>
            <a:pPr algn="l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ASFALT event. SPORT. POVRCH (TARTAN)</a:t>
            </a:r>
          </a:p>
          <a:p>
            <a:pPr algn="l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ZPEVNĚNÝ POVRCH event. TARTAN</a:t>
            </a:r>
          </a:p>
          <a:p>
            <a:pPr algn="l"/>
            <a:r>
              <a:rPr lang="cs-CZ" sz="1400" b="1" dirty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SPORTOVNÍ POVRCH (např. TARTAN</a:t>
            </a:r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ASFALT / ZATRAVŇOVACÍ DLAŽBA</a:t>
            </a:r>
          </a:p>
          <a:p>
            <a:pPr algn="l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BETONOVÁ DLAŽBA</a:t>
            </a:r>
            <a:endParaRPr lang="cs-CZ" sz="1400" b="1" dirty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400" b="1" dirty="0" smtClean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PŘÍRODNÍ TRÁVA</a:t>
            </a:r>
            <a:endParaRPr lang="cs-CZ" sz="1400" b="1" dirty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b="1" dirty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Přímá spojnice 19"/>
          <p:cNvCxnSpPr/>
          <p:nvPr/>
        </p:nvCxnSpPr>
        <p:spPr>
          <a:xfrm>
            <a:off x="4327929" y="1676991"/>
            <a:ext cx="7010400" cy="0"/>
          </a:xfrm>
          <a:prstGeom prst="line">
            <a:avLst/>
          </a:prstGeom>
          <a:ln>
            <a:solidFill>
              <a:srgbClr val="138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327929" y="2046639"/>
            <a:ext cx="7010400" cy="0"/>
          </a:xfrm>
          <a:prstGeom prst="line">
            <a:avLst/>
          </a:prstGeom>
          <a:ln>
            <a:solidFill>
              <a:srgbClr val="138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4327593" y="2422777"/>
            <a:ext cx="7010400" cy="0"/>
          </a:xfrm>
          <a:prstGeom prst="line">
            <a:avLst/>
          </a:prstGeom>
          <a:ln>
            <a:solidFill>
              <a:srgbClr val="138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327929" y="2795669"/>
            <a:ext cx="7010400" cy="0"/>
          </a:xfrm>
          <a:prstGeom prst="line">
            <a:avLst/>
          </a:prstGeom>
          <a:ln>
            <a:solidFill>
              <a:srgbClr val="138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4324681" y="3171807"/>
            <a:ext cx="7010400" cy="0"/>
          </a:xfrm>
          <a:prstGeom prst="line">
            <a:avLst/>
          </a:prstGeom>
          <a:ln>
            <a:solidFill>
              <a:srgbClr val="138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324681" y="3541455"/>
            <a:ext cx="7010400" cy="0"/>
          </a:xfrm>
          <a:prstGeom prst="line">
            <a:avLst/>
          </a:prstGeom>
          <a:ln>
            <a:solidFill>
              <a:srgbClr val="138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324345" y="3917593"/>
            <a:ext cx="7010400" cy="0"/>
          </a:xfrm>
          <a:prstGeom prst="line">
            <a:avLst/>
          </a:prstGeom>
          <a:ln>
            <a:solidFill>
              <a:srgbClr val="138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4327257" y="4292328"/>
            <a:ext cx="7010400" cy="0"/>
          </a:xfrm>
          <a:prstGeom prst="line">
            <a:avLst/>
          </a:prstGeom>
          <a:ln>
            <a:solidFill>
              <a:srgbClr val="138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4324009" y="4662642"/>
            <a:ext cx="7010400" cy="0"/>
          </a:xfrm>
          <a:prstGeom prst="line">
            <a:avLst/>
          </a:prstGeom>
          <a:ln>
            <a:solidFill>
              <a:srgbClr val="138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4336782" y="5787753"/>
            <a:ext cx="7010400" cy="0"/>
          </a:xfrm>
          <a:prstGeom prst="line">
            <a:avLst/>
          </a:prstGeom>
          <a:ln w="19050">
            <a:solidFill>
              <a:srgbClr val="138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4333534" y="5034117"/>
            <a:ext cx="7010400" cy="0"/>
          </a:xfrm>
          <a:prstGeom prst="line">
            <a:avLst/>
          </a:prstGeom>
          <a:ln>
            <a:solidFill>
              <a:srgbClr val="138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7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"/>
          <a:stretch/>
        </p:blipFill>
        <p:spPr>
          <a:xfrm>
            <a:off x="353534" y="8474157"/>
            <a:ext cx="12190790" cy="87187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5660" y="8624650"/>
            <a:ext cx="3700642" cy="287442"/>
          </a:xfrm>
        </p:spPr>
        <p:txBody>
          <a:bodyPr>
            <a:normAutofit/>
          </a:bodyPr>
          <a:lstStyle/>
          <a:p>
            <a:pPr algn="l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3D NÁHLED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100520" y="8925089"/>
            <a:ext cx="3700642" cy="2874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Sportovní areál Město Albrechtice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23623" y="9242539"/>
            <a:ext cx="3747765" cy="2300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50" b="1" dirty="0"/>
              <a:t>ADEA projekt s.r.o., Kafkova 1133/10, 702 00  Ostrava</a:t>
            </a:r>
          </a:p>
          <a:p>
            <a:pPr algn="l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4814"/>
          <a:stretch/>
        </p:blipFill>
        <p:spPr>
          <a:xfrm>
            <a:off x="426720" y="314960"/>
            <a:ext cx="12054822" cy="77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"/>
          <a:stretch/>
        </p:blipFill>
        <p:spPr>
          <a:xfrm>
            <a:off x="353534" y="8474157"/>
            <a:ext cx="12190790" cy="87187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5660" y="8624650"/>
            <a:ext cx="3700642" cy="287442"/>
          </a:xfrm>
        </p:spPr>
        <p:txBody>
          <a:bodyPr>
            <a:normAutofit/>
          </a:bodyPr>
          <a:lstStyle/>
          <a:p>
            <a:pPr algn="l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3D NÁHLED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100520" y="8925089"/>
            <a:ext cx="3700642" cy="2874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Sportovní areál Město Albrechtice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23623" y="9242539"/>
            <a:ext cx="3747765" cy="2300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50" b="1" dirty="0"/>
              <a:t>ADEA projekt s.r.o., Kafkova 1133/10, 702 00  Ostrava</a:t>
            </a:r>
          </a:p>
          <a:p>
            <a:pPr algn="l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599111"/>
            <a:ext cx="12054822" cy="719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2" r="6182"/>
          <a:stretch/>
        </p:blipFill>
        <p:spPr>
          <a:xfrm>
            <a:off x="4536259" y="5680683"/>
            <a:ext cx="5798665" cy="7668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771"/>
          <a:stretch/>
        </p:blipFill>
        <p:spPr>
          <a:xfrm>
            <a:off x="620342" y="5680184"/>
            <a:ext cx="9554124" cy="76684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16274" y="5747579"/>
            <a:ext cx="4680166" cy="267568"/>
          </a:xfrm>
        </p:spPr>
        <p:txBody>
          <a:bodyPr>
            <a:noAutofit/>
          </a:bodyPr>
          <a:lstStyle/>
          <a:p>
            <a:pPr algn="l"/>
            <a:r>
              <a:rPr lang="cs-CZ" sz="2100" b="1" dirty="0">
                <a:solidFill>
                  <a:srgbClr val="138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</a:p>
          <a:p>
            <a:pPr algn="l"/>
            <a:endParaRPr lang="cs-CZ" sz="2100" b="1" dirty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4691368" y="6358393"/>
            <a:ext cx="4367862" cy="19508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500" b="1" dirty="0">
                <a:solidFill>
                  <a:srgbClr val="138A9E"/>
                </a:solidFill>
              </a:rPr>
              <a:t>ADEA projekt s.r.o.</a:t>
            </a:r>
          </a:p>
          <a:p>
            <a:pPr algn="l"/>
            <a:endParaRPr lang="cs-CZ" sz="1500" dirty="0">
              <a:solidFill>
                <a:srgbClr val="138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8"/>
          <a:stretch/>
        </p:blipFill>
        <p:spPr>
          <a:xfrm>
            <a:off x="10103495" y="5408162"/>
            <a:ext cx="1594516" cy="17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55242" t="10489" r="4861" b="6849"/>
          <a:stretch/>
        </p:blipFill>
        <p:spPr>
          <a:xfrm>
            <a:off x="417862" y="350189"/>
            <a:ext cx="12040352" cy="7795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"/>
          <a:stretch/>
        </p:blipFill>
        <p:spPr>
          <a:xfrm>
            <a:off x="353534" y="8474157"/>
            <a:ext cx="12190790" cy="87187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5660" y="8624650"/>
            <a:ext cx="3700642" cy="287442"/>
          </a:xfrm>
        </p:spPr>
        <p:txBody>
          <a:bodyPr>
            <a:normAutofit/>
          </a:bodyPr>
          <a:lstStyle/>
          <a:p>
            <a:pPr algn="l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SITUACE –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VYMEZENÍ ÚZEMÍ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100520" y="8925089"/>
            <a:ext cx="3700642" cy="2874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Sportovní areál Město Albrechtice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23623" y="9242539"/>
            <a:ext cx="3747765" cy="2300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50" b="1" dirty="0"/>
              <a:t>ADEA projekt s.r.o., Kafkova 1133/10, 702 00  Ostrava</a:t>
            </a:r>
          </a:p>
          <a:p>
            <a:pPr algn="l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55242" t="10489" r="4861" b="6849"/>
          <a:stretch/>
        </p:blipFill>
        <p:spPr>
          <a:xfrm>
            <a:off x="417862" y="350189"/>
            <a:ext cx="12040352" cy="7795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"/>
          <a:stretch/>
        </p:blipFill>
        <p:spPr>
          <a:xfrm>
            <a:off x="353534" y="8474157"/>
            <a:ext cx="12190790" cy="87187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5660" y="8624650"/>
            <a:ext cx="3700642" cy="287442"/>
          </a:xfrm>
        </p:spPr>
        <p:txBody>
          <a:bodyPr>
            <a:normAutofit/>
          </a:bodyPr>
          <a:lstStyle/>
          <a:p>
            <a:pPr algn="l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SITUACE –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VYMEZENÍ ÚZEMÍ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100520" y="8925089"/>
            <a:ext cx="3700642" cy="2874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Sportovní areál Město Albrechtice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23623" y="9242539"/>
            <a:ext cx="3747765" cy="2300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50" b="1" dirty="0"/>
              <a:t>ADEA projekt s.r.o., Kafkova 1133/10, 702 00  Ostrava</a:t>
            </a:r>
          </a:p>
          <a:p>
            <a:pPr algn="l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Volný tvar 15"/>
          <p:cNvSpPr/>
          <p:nvPr/>
        </p:nvSpPr>
        <p:spPr>
          <a:xfrm>
            <a:off x="408562" y="340468"/>
            <a:ext cx="7295744" cy="7791855"/>
          </a:xfrm>
          <a:custGeom>
            <a:avLst/>
            <a:gdLst>
              <a:gd name="connsiteX0" fmla="*/ 7276289 w 7295744"/>
              <a:gd name="connsiteY0" fmla="*/ 2879387 h 7791855"/>
              <a:gd name="connsiteX1" fmla="*/ 6517532 w 7295744"/>
              <a:gd name="connsiteY1" fmla="*/ 2675106 h 7791855"/>
              <a:gd name="connsiteX2" fmla="*/ 6186791 w 7295744"/>
              <a:gd name="connsiteY2" fmla="*/ 2684834 h 7791855"/>
              <a:gd name="connsiteX3" fmla="*/ 5165387 w 7295744"/>
              <a:gd name="connsiteY3" fmla="*/ 2830749 h 7791855"/>
              <a:gd name="connsiteX4" fmla="*/ 4931923 w 7295744"/>
              <a:gd name="connsiteY4" fmla="*/ 2937753 h 7791855"/>
              <a:gd name="connsiteX5" fmla="*/ 4766553 w 7295744"/>
              <a:gd name="connsiteY5" fmla="*/ 3064213 h 7791855"/>
              <a:gd name="connsiteX6" fmla="*/ 4572000 w 7295744"/>
              <a:gd name="connsiteY6" fmla="*/ 3531141 h 7791855"/>
              <a:gd name="connsiteX7" fmla="*/ 5223753 w 7295744"/>
              <a:gd name="connsiteY7" fmla="*/ 3754877 h 7791855"/>
              <a:gd name="connsiteX8" fmla="*/ 5184842 w 7295744"/>
              <a:gd name="connsiteY8" fmla="*/ 3813243 h 7791855"/>
              <a:gd name="connsiteX9" fmla="*/ 5447489 w 7295744"/>
              <a:gd name="connsiteY9" fmla="*/ 3929975 h 7791855"/>
              <a:gd name="connsiteX10" fmla="*/ 5651770 w 7295744"/>
              <a:gd name="connsiteY10" fmla="*/ 3871609 h 7791855"/>
              <a:gd name="connsiteX11" fmla="*/ 5856051 w 7295744"/>
              <a:gd name="connsiteY11" fmla="*/ 3959158 h 7791855"/>
              <a:gd name="connsiteX12" fmla="*/ 5535038 w 7295744"/>
              <a:gd name="connsiteY12" fmla="*/ 4659549 h 7791855"/>
              <a:gd name="connsiteX13" fmla="*/ 5593404 w 7295744"/>
              <a:gd name="connsiteY13" fmla="*/ 4679004 h 7791855"/>
              <a:gd name="connsiteX14" fmla="*/ 5340485 w 7295744"/>
              <a:gd name="connsiteY14" fmla="*/ 5243209 h 7791855"/>
              <a:gd name="connsiteX15" fmla="*/ 6031149 w 7295744"/>
              <a:gd name="connsiteY15" fmla="*/ 5554494 h 7791855"/>
              <a:gd name="connsiteX16" fmla="*/ 6060332 w 7295744"/>
              <a:gd name="connsiteY16" fmla="*/ 7791855 h 7791855"/>
              <a:gd name="connsiteX17" fmla="*/ 9727 w 7295744"/>
              <a:gd name="connsiteY17" fmla="*/ 7791855 h 7791855"/>
              <a:gd name="connsiteX18" fmla="*/ 0 w 7295744"/>
              <a:gd name="connsiteY18" fmla="*/ 0 h 7791855"/>
              <a:gd name="connsiteX19" fmla="*/ 7295744 w 7295744"/>
              <a:gd name="connsiteY19" fmla="*/ 9728 h 7791855"/>
              <a:gd name="connsiteX20" fmla="*/ 7276289 w 7295744"/>
              <a:gd name="connsiteY20" fmla="*/ 2879387 h 779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95744" h="7791855">
                <a:moveTo>
                  <a:pt x="7276289" y="2879387"/>
                </a:moveTo>
                <a:lnTo>
                  <a:pt x="6517532" y="2675106"/>
                </a:lnTo>
                <a:lnTo>
                  <a:pt x="6186791" y="2684834"/>
                </a:lnTo>
                <a:lnTo>
                  <a:pt x="5165387" y="2830749"/>
                </a:lnTo>
                <a:lnTo>
                  <a:pt x="4931923" y="2937753"/>
                </a:lnTo>
                <a:lnTo>
                  <a:pt x="4766553" y="3064213"/>
                </a:lnTo>
                <a:lnTo>
                  <a:pt x="4572000" y="3531141"/>
                </a:lnTo>
                <a:lnTo>
                  <a:pt x="5223753" y="3754877"/>
                </a:lnTo>
                <a:lnTo>
                  <a:pt x="5184842" y="3813243"/>
                </a:lnTo>
                <a:lnTo>
                  <a:pt x="5447489" y="3929975"/>
                </a:lnTo>
                <a:lnTo>
                  <a:pt x="5651770" y="3871609"/>
                </a:lnTo>
                <a:lnTo>
                  <a:pt x="5856051" y="3959158"/>
                </a:lnTo>
                <a:lnTo>
                  <a:pt x="5535038" y="4659549"/>
                </a:lnTo>
                <a:lnTo>
                  <a:pt x="5593404" y="4679004"/>
                </a:lnTo>
                <a:lnTo>
                  <a:pt x="5340485" y="5243209"/>
                </a:lnTo>
                <a:lnTo>
                  <a:pt x="6031149" y="5554494"/>
                </a:lnTo>
                <a:lnTo>
                  <a:pt x="6060332" y="7791855"/>
                </a:lnTo>
                <a:lnTo>
                  <a:pt x="9727" y="7791855"/>
                </a:lnTo>
                <a:cubicBezTo>
                  <a:pt x="6485" y="5194570"/>
                  <a:pt x="3242" y="2597285"/>
                  <a:pt x="0" y="0"/>
                </a:cubicBezTo>
                <a:lnTo>
                  <a:pt x="7295744" y="9728"/>
                </a:lnTo>
                <a:lnTo>
                  <a:pt x="7276289" y="28793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6439710" y="311285"/>
            <a:ext cx="6050605" cy="7850221"/>
          </a:xfrm>
          <a:custGeom>
            <a:avLst/>
            <a:gdLst>
              <a:gd name="connsiteX0" fmla="*/ 1254868 w 6050605"/>
              <a:gd name="connsiteY0" fmla="*/ 29183 h 7850221"/>
              <a:gd name="connsiteX1" fmla="*/ 1245141 w 6050605"/>
              <a:gd name="connsiteY1" fmla="*/ 2908570 h 7850221"/>
              <a:gd name="connsiteX2" fmla="*/ 0 w 6050605"/>
              <a:gd name="connsiteY2" fmla="*/ 5583677 h 7850221"/>
              <a:gd name="connsiteX3" fmla="*/ 29183 w 6050605"/>
              <a:gd name="connsiteY3" fmla="*/ 7840494 h 7850221"/>
              <a:gd name="connsiteX4" fmla="*/ 6050605 w 6050605"/>
              <a:gd name="connsiteY4" fmla="*/ 7850221 h 7850221"/>
              <a:gd name="connsiteX5" fmla="*/ 6031149 w 6050605"/>
              <a:gd name="connsiteY5" fmla="*/ 0 h 7850221"/>
              <a:gd name="connsiteX6" fmla="*/ 1254868 w 6050605"/>
              <a:gd name="connsiteY6" fmla="*/ 29183 h 785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0605" h="7850221">
                <a:moveTo>
                  <a:pt x="1254868" y="29183"/>
                </a:moveTo>
                <a:cubicBezTo>
                  <a:pt x="1251626" y="988979"/>
                  <a:pt x="1248383" y="1948774"/>
                  <a:pt x="1245141" y="2908570"/>
                </a:cubicBezTo>
                <a:lnTo>
                  <a:pt x="0" y="5583677"/>
                </a:lnTo>
                <a:lnTo>
                  <a:pt x="29183" y="7840494"/>
                </a:lnTo>
                <a:lnTo>
                  <a:pt x="6050605" y="7850221"/>
                </a:lnTo>
                <a:cubicBezTo>
                  <a:pt x="6044120" y="5233481"/>
                  <a:pt x="6037634" y="2616740"/>
                  <a:pt x="6031149" y="0"/>
                </a:cubicBezTo>
                <a:lnTo>
                  <a:pt x="1254868" y="2918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4941651" y="3005847"/>
            <a:ext cx="2723744" cy="2898843"/>
          </a:xfrm>
          <a:custGeom>
            <a:avLst/>
            <a:gdLst>
              <a:gd name="connsiteX0" fmla="*/ 2723744 w 2723744"/>
              <a:gd name="connsiteY0" fmla="*/ 204281 h 2898843"/>
              <a:gd name="connsiteX1" fmla="*/ 2023353 w 2723744"/>
              <a:gd name="connsiteY1" fmla="*/ 0 h 2898843"/>
              <a:gd name="connsiteX2" fmla="*/ 1877438 w 2723744"/>
              <a:gd name="connsiteY2" fmla="*/ 0 h 2898843"/>
              <a:gd name="connsiteX3" fmla="*/ 1605064 w 2723744"/>
              <a:gd name="connsiteY3" fmla="*/ 0 h 2898843"/>
              <a:gd name="connsiteX4" fmla="*/ 661481 w 2723744"/>
              <a:gd name="connsiteY4" fmla="*/ 145915 h 2898843"/>
              <a:gd name="connsiteX5" fmla="*/ 398834 w 2723744"/>
              <a:gd name="connsiteY5" fmla="*/ 243192 h 2898843"/>
              <a:gd name="connsiteX6" fmla="*/ 262647 w 2723744"/>
              <a:gd name="connsiteY6" fmla="*/ 321013 h 2898843"/>
              <a:gd name="connsiteX7" fmla="*/ 175098 w 2723744"/>
              <a:gd name="connsiteY7" fmla="*/ 428018 h 2898843"/>
              <a:gd name="connsiteX8" fmla="*/ 0 w 2723744"/>
              <a:gd name="connsiteY8" fmla="*/ 865762 h 2898843"/>
              <a:gd name="connsiteX9" fmla="*/ 661481 w 2723744"/>
              <a:gd name="connsiteY9" fmla="*/ 1070043 h 2898843"/>
              <a:gd name="connsiteX10" fmla="*/ 651753 w 2723744"/>
              <a:gd name="connsiteY10" fmla="*/ 1157592 h 2898843"/>
              <a:gd name="connsiteX11" fmla="*/ 904672 w 2723744"/>
              <a:gd name="connsiteY11" fmla="*/ 1264596 h 2898843"/>
              <a:gd name="connsiteX12" fmla="*/ 1118681 w 2723744"/>
              <a:gd name="connsiteY12" fmla="*/ 1215958 h 2898843"/>
              <a:gd name="connsiteX13" fmla="*/ 1313234 w 2723744"/>
              <a:gd name="connsiteY13" fmla="*/ 1313235 h 2898843"/>
              <a:gd name="connsiteX14" fmla="*/ 1011676 w 2723744"/>
              <a:gd name="connsiteY14" fmla="*/ 2013626 h 2898843"/>
              <a:gd name="connsiteX15" fmla="*/ 1060315 w 2723744"/>
              <a:gd name="connsiteY15" fmla="*/ 2033081 h 2898843"/>
              <a:gd name="connsiteX16" fmla="*/ 807395 w 2723744"/>
              <a:gd name="connsiteY16" fmla="*/ 2607013 h 2898843"/>
              <a:gd name="connsiteX17" fmla="*/ 1478604 w 2723744"/>
              <a:gd name="connsiteY17" fmla="*/ 2898843 h 2898843"/>
              <a:gd name="connsiteX18" fmla="*/ 2538919 w 2723744"/>
              <a:gd name="connsiteY18" fmla="*/ 661481 h 2898843"/>
              <a:gd name="connsiteX19" fmla="*/ 2723744 w 2723744"/>
              <a:gd name="connsiteY19" fmla="*/ 204281 h 289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23744" h="2898843">
                <a:moveTo>
                  <a:pt x="2723744" y="204281"/>
                </a:moveTo>
                <a:lnTo>
                  <a:pt x="2023353" y="0"/>
                </a:lnTo>
                <a:lnTo>
                  <a:pt x="1877438" y="0"/>
                </a:lnTo>
                <a:lnTo>
                  <a:pt x="1605064" y="0"/>
                </a:lnTo>
                <a:lnTo>
                  <a:pt x="661481" y="145915"/>
                </a:lnTo>
                <a:lnTo>
                  <a:pt x="398834" y="243192"/>
                </a:lnTo>
                <a:lnTo>
                  <a:pt x="262647" y="321013"/>
                </a:lnTo>
                <a:lnTo>
                  <a:pt x="175098" y="428018"/>
                </a:lnTo>
                <a:lnTo>
                  <a:pt x="0" y="865762"/>
                </a:lnTo>
                <a:lnTo>
                  <a:pt x="661481" y="1070043"/>
                </a:lnTo>
                <a:lnTo>
                  <a:pt x="651753" y="1157592"/>
                </a:lnTo>
                <a:lnTo>
                  <a:pt x="904672" y="1264596"/>
                </a:lnTo>
                <a:lnTo>
                  <a:pt x="1118681" y="1215958"/>
                </a:lnTo>
                <a:lnTo>
                  <a:pt x="1313234" y="1313235"/>
                </a:lnTo>
                <a:lnTo>
                  <a:pt x="1011676" y="2013626"/>
                </a:lnTo>
                <a:lnTo>
                  <a:pt x="1060315" y="2033081"/>
                </a:lnTo>
                <a:lnTo>
                  <a:pt x="807395" y="2607013"/>
                </a:lnTo>
                <a:lnTo>
                  <a:pt x="1478604" y="2898843"/>
                </a:lnTo>
                <a:lnTo>
                  <a:pt x="2538919" y="661481"/>
                </a:lnTo>
                <a:lnTo>
                  <a:pt x="2723744" y="204281"/>
                </a:lnTo>
                <a:close/>
              </a:path>
            </a:pathLst>
          </a:custGeom>
          <a:noFill/>
          <a:ln w="5715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7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10080" r="15907" b="14438"/>
          <a:stretch/>
        </p:blipFill>
        <p:spPr>
          <a:xfrm>
            <a:off x="756745" y="510367"/>
            <a:ext cx="11729545" cy="762354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-168" r="-68" b="10216"/>
          <a:stretch/>
        </p:blipFill>
        <p:spPr>
          <a:xfrm>
            <a:off x="392222" y="464711"/>
            <a:ext cx="3412091" cy="19156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"/>
          <a:stretch/>
        </p:blipFill>
        <p:spPr>
          <a:xfrm>
            <a:off x="353534" y="8474157"/>
            <a:ext cx="12190790" cy="87187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5660" y="8624650"/>
            <a:ext cx="3700642" cy="287442"/>
          </a:xfrm>
        </p:spPr>
        <p:txBody>
          <a:bodyPr>
            <a:normAutofit/>
          </a:bodyPr>
          <a:lstStyle/>
          <a:p>
            <a:pPr algn="l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SITUACE – MAJETKOVÉ VZTAHY</a:t>
            </a:r>
          </a:p>
          <a:p>
            <a:pPr algn="l"/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100520" y="8925089"/>
            <a:ext cx="3700642" cy="2874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Sportovní areál Město Albrechtice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23623" y="9242539"/>
            <a:ext cx="3747765" cy="2300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50" b="1" dirty="0"/>
              <a:t>ADEA projekt s.r.o., Kafkova 1133/10, 702 00  Ostrava</a:t>
            </a:r>
          </a:p>
          <a:p>
            <a:pPr algn="l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821" y="7524512"/>
            <a:ext cx="782674" cy="755371"/>
          </a:xfrm>
          <a:prstGeom prst="rect">
            <a:avLst/>
          </a:prstGeom>
        </p:spPr>
      </p:pic>
      <p:sp>
        <p:nvSpPr>
          <p:cNvPr id="13" name="Podnadpis 2"/>
          <p:cNvSpPr txBox="1">
            <a:spLocks/>
          </p:cNvSpPr>
          <p:nvPr/>
        </p:nvSpPr>
        <p:spPr>
          <a:xfrm>
            <a:off x="1031195" y="383193"/>
            <a:ext cx="3591244" cy="21571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2" t="20080" r="19957" b="23084"/>
          <a:stretch/>
        </p:blipFill>
        <p:spPr>
          <a:xfrm>
            <a:off x="414670" y="510363"/>
            <a:ext cx="12057321" cy="74959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"/>
          <a:stretch/>
        </p:blipFill>
        <p:spPr>
          <a:xfrm>
            <a:off x="353534" y="8474157"/>
            <a:ext cx="12190790" cy="87187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5660" y="8624650"/>
            <a:ext cx="3700642" cy="287442"/>
          </a:xfrm>
        </p:spPr>
        <p:txBody>
          <a:bodyPr>
            <a:normAutofit/>
          </a:bodyPr>
          <a:lstStyle/>
          <a:p>
            <a:pPr algn="l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SITUACE –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ÚZEMNÍ PLÁN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100520" y="8925089"/>
            <a:ext cx="3700642" cy="2874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Sportovní areál Město Albrechtice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23623" y="9242539"/>
            <a:ext cx="3747765" cy="2300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50" b="1" dirty="0"/>
              <a:t>ADEA projekt s.r.o., Kafkova 1133/10, 702 00  Ostrava</a:t>
            </a:r>
          </a:p>
          <a:p>
            <a:pPr algn="l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dnadpis 2"/>
          <p:cNvSpPr txBox="1">
            <a:spLocks/>
          </p:cNvSpPr>
          <p:nvPr/>
        </p:nvSpPr>
        <p:spPr>
          <a:xfrm>
            <a:off x="1031195" y="383193"/>
            <a:ext cx="3591244" cy="21571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Volný tvar 12"/>
          <p:cNvSpPr/>
          <p:nvPr/>
        </p:nvSpPr>
        <p:spPr>
          <a:xfrm>
            <a:off x="1329070" y="138223"/>
            <a:ext cx="11366204" cy="7889358"/>
          </a:xfrm>
          <a:custGeom>
            <a:avLst/>
            <a:gdLst>
              <a:gd name="connsiteX0" fmla="*/ 2519916 w 11291776"/>
              <a:gd name="connsiteY0" fmla="*/ 6858000 h 7846828"/>
              <a:gd name="connsiteX1" fmla="*/ 2477386 w 11291776"/>
              <a:gd name="connsiteY1" fmla="*/ 4965405 h 7846828"/>
              <a:gd name="connsiteX2" fmla="*/ 4051004 w 11291776"/>
              <a:gd name="connsiteY2" fmla="*/ 4890977 h 7846828"/>
              <a:gd name="connsiteX3" fmla="*/ 4029739 w 11291776"/>
              <a:gd name="connsiteY3" fmla="*/ 4731489 h 7846828"/>
              <a:gd name="connsiteX4" fmla="*/ 5816009 w 11291776"/>
              <a:gd name="connsiteY4" fmla="*/ 4667693 h 7846828"/>
              <a:gd name="connsiteX5" fmla="*/ 5816009 w 11291776"/>
              <a:gd name="connsiteY5" fmla="*/ 4295554 h 7846828"/>
              <a:gd name="connsiteX6" fmla="*/ 5454502 w 11291776"/>
              <a:gd name="connsiteY6" fmla="*/ 3848986 h 7846828"/>
              <a:gd name="connsiteX7" fmla="*/ 5454502 w 11291776"/>
              <a:gd name="connsiteY7" fmla="*/ 3125972 h 7846828"/>
              <a:gd name="connsiteX8" fmla="*/ 5613990 w 11291776"/>
              <a:gd name="connsiteY8" fmla="*/ 3115340 h 7846828"/>
              <a:gd name="connsiteX9" fmla="*/ 5465135 w 11291776"/>
              <a:gd name="connsiteY9" fmla="*/ 1605517 h 7846828"/>
              <a:gd name="connsiteX10" fmla="*/ 5539562 w 11291776"/>
              <a:gd name="connsiteY10" fmla="*/ 1446028 h 7846828"/>
              <a:gd name="connsiteX11" fmla="*/ 6443330 w 11291776"/>
              <a:gd name="connsiteY11" fmla="*/ 1435396 h 7846828"/>
              <a:gd name="connsiteX12" fmla="*/ 6868632 w 11291776"/>
              <a:gd name="connsiteY12" fmla="*/ 1477926 h 7846828"/>
              <a:gd name="connsiteX13" fmla="*/ 7166344 w 11291776"/>
              <a:gd name="connsiteY13" fmla="*/ 1616149 h 7846828"/>
              <a:gd name="connsiteX14" fmla="*/ 7591646 w 11291776"/>
              <a:gd name="connsiteY14" fmla="*/ 1881963 h 7846828"/>
              <a:gd name="connsiteX15" fmla="*/ 7836195 w 11291776"/>
              <a:gd name="connsiteY15" fmla="*/ 2254103 h 7846828"/>
              <a:gd name="connsiteX16" fmla="*/ 9112102 w 11291776"/>
              <a:gd name="connsiteY16" fmla="*/ 4167963 h 7846828"/>
              <a:gd name="connsiteX17" fmla="*/ 9452344 w 11291776"/>
              <a:gd name="connsiteY17" fmla="*/ 4944140 h 7846828"/>
              <a:gd name="connsiteX18" fmla="*/ 9707525 w 11291776"/>
              <a:gd name="connsiteY18" fmla="*/ 5837275 h 7846828"/>
              <a:gd name="connsiteX19" fmla="*/ 9877646 w 11291776"/>
              <a:gd name="connsiteY19" fmla="*/ 6762307 h 7846828"/>
              <a:gd name="connsiteX20" fmla="*/ 8537944 w 11291776"/>
              <a:gd name="connsiteY20" fmla="*/ 6889898 h 7846828"/>
              <a:gd name="connsiteX21" fmla="*/ 8569842 w 11291776"/>
              <a:gd name="connsiteY21" fmla="*/ 7846828 h 7846828"/>
              <a:gd name="connsiteX22" fmla="*/ 11281144 w 11291776"/>
              <a:gd name="connsiteY22" fmla="*/ 7825563 h 7846828"/>
              <a:gd name="connsiteX23" fmla="*/ 11291776 w 11291776"/>
              <a:gd name="connsiteY23" fmla="*/ 0 h 7846828"/>
              <a:gd name="connsiteX24" fmla="*/ 10632 w 11291776"/>
              <a:gd name="connsiteY24" fmla="*/ 10633 h 7846828"/>
              <a:gd name="connsiteX25" fmla="*/ 0 w 11291776"/>
              <a:gd name="connsiteY25" fmla="*/ 6900531 h 7846828"/>
              <a:gd name="connsiteX26" fmla="*/ 2519916 w 11291776"/>
              <a:gd name="connsiteY26" fmla="*/ 6858000 h 784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291776" h="7846828">
                <a:moveTo>
                  <a:pt x="2519916" y="6858000"/>
                </a:moveTo>
                <a:lnTo>
                  <a:pt x="2477386" y="4965405"/>
                </a:lnTo>
                <a:lnTo>
                  <a:pt x="4051004" y="4890977"/>
                </a:lnTo>
                <a:lnTo>
                  <a:pt x="4029739" y="4731489"/>
                </a:lnTo>
                <a:lnTo>
                  <a:pt x="5816009" y="4667693"/>
                </a:lnTo>
                <a:lnTo>
                  <a:pt x="5816009" y="4295554"/>
                </a:lnTo>
                <a:lnTo>
                  <a:pt x="5454502" y="3848986"/>
                </a:lnTo>
                <a:lnTo>
                  <a:pt x="5454502" y="3125972"/>
                </a:lnTo>
                <a:lnTo>
                  <a:pt x="5613990" y="3115340"/>
                </a:lnTo>
                <a:lnTo>
                  <a:pt x="5465135" y="1605517"/>
                </a:lnTo>
                <a:lnTo>
                  <a:pt x="5539562" y="1446028"/>
                </a:lnTo>
                <a:lnTo>
                  <a:pt x="6443330" y="1435396"/>
                </a:lnTo>
                <a:lnTo>
                  <a:pt x="6868632" y="1477926"/>
                </a:lnTo>
                <a:lnTo>
                  <a:pt x="7166344" y="1616149"/>
                </a:lnTo>
                <a:lnTo>
                  <a:pt x="7591646" y="1881963"/>
                </a:lnTo>
                <a:lnTo>
                  <a:pt x="7836195" y="2254103"/>
                </a:lnTo>
                <a:lnTo>
                  <a:pt x="9112102" y="4167963"/>
                </a:lnTo>
                <a:lnTo>
                  <a:pt x="9452344" y="4944140"/>
                </a:lnTo>
                <a:lnTo>
                  <a:pt x="9707525" y="5837275"/>
                </a:lnTo>
                <a:lnTo>
                  <a:pt x="9877646" y="6762307"/>
                </a:lnTo>
                <a:lnTo>
                  <a:pt x="8537944" y="6889898"/>
                </a:lnTo>
                <a:lnTo>
                  <a:pt x="8569842" y="7846828"/>
                </a:lnTo>
                <a:lnTo>
                  <a:pt x="11281144" y="7825563"/>
                </a:lnTo>
                <a:lnTo>
                  <a:pt x="11291776" y="0"/>
                </a:lnTo>
                <a:lnTo>
                  <a:pt x="10632" y="10633"/>
                </a:lnTo>
                <a:lnTo>
                  <a:pt x="0" y="6900531"/>
                </a:lnTo>
                <a:lnTo>
                  <a:pt x="2519916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1392865" y="7017488"/>
            <a:ext cx="8591107" cy="1010093"/>
          </a:xfrm>
          <a:custGeom>
            <a:avLst/>
            <a:gdLst>
              <a:gd name="connsiteX0" fmla="*/ 10633 w 8591107"/>
              <a:gd name="connsiteY0" fmla="*/ 31898 h 1010093"/>
              <a:gd name="connsiteX1" fmla="*/ 2541182 w 8591107"/>
              <a:gd name="connsiteY1" fmla="*/ 0 h 1010093"/>
              <a:gd name="connsiteX2" fmla="*/ 8559209 w 8591107"/>
              <a:gd name="connsiteY2" fmla="*/ 31898 h 1010093"/>
              <a:gd name="connsiteX3" fmla="*/ 8591107 w 8591107"/>
              <a:gd name="connsiteY3" fmla="*/ 1010093 h 1010093"/>
              <a:gd name="connsiteX4" fmla="*/ 0 w 8591107"/>
              <a:gd name="connsiteY4" fmla="*/ 967563 h 1010093"/>
              <a:gd name="connsiteX5" fmla="*/ 10633 w 8591107"/>
              <a:gd name="connsiteY5" fmla="*/ 31898 h 10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1107" h="1010093">
                <a:moveTo>
                  <a:pt x="10633" y="31898"/>
                </a:moveTo>
                <a:lnTo>
                  <a:pt x="2541182" y="0"/>
                </a:lnTo>
                <a:lnTo>
                  <a:pt x="8559209" y="31898"/>
                </a:lnTo>
                <a:lnTo>
                  <a:pt x="8591107" y="1010093"/>
                </a:lnTo>
                <a:lnTo>
                  <a:pt x="0" y="967563"/>
                </a:lnTo>
                <a:lnTo>
                  <a:pt x="10633" y="3189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821" y="7524512"/>
            <a:ext cx="782674" cy="75537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r="23060" b="3031"/>
          <a:stretch/>
        </p:blipFill>
        <p:spPr>
          <a:xfrm>
            <a:off x="404035" y="326384"/>
            <a:ext cx="2860159" cy="526702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04035" y="5593404"/>
            <a:ext cx="2860159" cy="1636736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3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10769" r="15840" b="14574"/>
          <a:stretch/>
        </p:blipFill>
        <p:spPr>
          <a:xfrm>
            <a:off x="1786270" y="519309"/>
            <a:ext cx="10685720" cy="74975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"/>
          <a:stretch/>
        </p:blipFill>
        <p:spPr>
          <a:xfrm>
            <a:off x="353534" y="8474157"/>
            <a:ext cx="12190790" cy="87187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5659" y="8624650"/>
            <a:ext cx="4909577" cy="287442"/>
          </a:xfrm>
        </p:spPr>
        <p:txBody>
          <a:bodyPr>
            <a:normAutofit fontScale="92500"/>
          </a:bodyPr>
          <a:lstStyle/>
          <a:p>
            <a:pPr algn="l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SITUACE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POZEMKŮ V ZEMĚDĚLSKÉM PŮDNÍM FONDU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100520" y="8925089"/>
            <a:ext cx="3700642" cy="2874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Sportovní areál Město Albrechtice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23623" y="9242539"/>
            <a:ext cx="3747765" cy="2300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50" b="1" dirty="0"/>
              <a:t>ADEA projekt s.r.o., Kafkova 1133/10, 702 00  Ostrava</a:t>
            </a:r>
          </a:p>
          <a:p>
            <a:pPr algn="l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821" y="7524512"/>
            <a:ext cx="782674" cy="7553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2" y="717955"/>
            <a:ext cx="3257231" cy="759239"/>
          </a:xfrm>
          <a:prstGeom prst="rect">
            <a:avLst/>
          </a:prstGeom>
        </p:spPr>
      </p:pic>
      <p:sp>
        <p:nvSpPr>
          <p:cNvPr id="14" name="Podnadpis 2"/>
          <p:cNvSpPr txBox="1">
            <a:spLocks/>
          </p:cNvSpPr>
          <p:nvPr/>
        </p:nvSpPr>
        <p:spPr>
          <a:xfrm>
            <a:off x="1031195" y="383193"/>
            <a:ext cx="3591244" cy="21571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421" r="687" b="2312"/>
          <a:stretch/>
        </p:blipFill>
        <p:spPr>
          <a:xfrm>
            <a:off x="1786270" y="520995"/>
            <a:ext cx="10706986" cy="7368364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378573" y="771707"/>
            <a:ext cx="2449687" cy="2162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"/>
          <a:stretch/>
        </p:blipFill>
        <p:spPr>
          <a:xfrm>
            <a:off x="353534" y="8474157"/>
            <a:ext cx="12190790" cy="87187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5659" y="8624650"/>
            <a:ext cx="4909577" cy="287442"/>
          </a:xfrm>
        </p:spPr>
        <p:txBody>
          <a:bodyPr>
            <a:normAutofit/>
          </a:bodyPr>
          <a:lstStyle/>
          <a:p>
            <a:pPr algn="l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SITUACE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SÍTÍ TECHNICKÉ INFRASTRUKTURY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100520" y="8925089"/>
            <a:ext cx="3700642" cy="2874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Sportovní areál Město Albrechtice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23623" y="9242539"/>
            <a:ext cx="3747765" cy="2300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50" b="1" dirty="0"/>
              <a:t>ADEA projekt s.r.o., Kafkova 1133/10, 702 00  Ostrava</a:t>
            </a:r>
          </a:p>
          <a:p>
            <a:pPr algn="l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Volný tvar 16"/>
          <p:cNvSpPr/>
          <p:nvPr/>
        </p:nvSpPr>
        <p:spPr>
          <a:xfrm>
            <a:off x="1403498" y="159488"/>
            <a:ext cx="11291776" cy="7846828"/>
          </a:xfrm>
          <a:custGeom>
            <a:avLst/>
            <a:gdLst>
              <a:gd name="connsiteX0" fmla="*/ 2519916 w 11291776"/>
              <a:gd name="connsiteY0" fmla="*/ 6858000 h 7846828"/>
              <a:gd name="connsiteX1" fmla="*/ 2477386 w 11291776"/>
              <a:gd name="connsiteY1" fmla="*/ 4965405 h 7846828"/>
              <a:gd name="connsiteX2" fmla="*/ 4051004 w 11291776"/>
              <a:gd name="connsiteY2" fmla="*/ 4890977 h 7846828"/>
              <a:gd name="connsiteX3" fmla="*/ 4029739 w 11291776"/>
              <a:gd name="connsiteY3" fmla="*/ 4731489 h 7846828"/>
              <a:gd name="connsiteX4" fmla="*/ 5816009 w 11291776"/>
              <a:gd name="connsiteY4" fmla="*/ 4667693 h 7846828"/>
              <a:gd name="connsiteX5" fmla="*/ 5816009 w 11291776"/>
              <a:gd name="connsiteY5" fmla="*/ 4295554 h 7846828"/>
              <a:gd name="connsiteX6" fmla="*/ 5454502 w 11291776"/>
              <a:gd name="connsiteY6" fmla="*/ 3848986 h 7846828"/>
              <a:gd name="connsiteX7" fmla="*/ 5454502 w 11291776"/>
              <a:gd name="connsiteY7" fmla="*/ 3125972 h 7846828"/>
              <a:gd name="connsiteX8" fmla="*/ 5613990 w 11291776"/>
              <a:gd name="connsiteY8" fmla="*/ 3115340 h 7846828"/>
              <a:gd name="connsiteX9" fmla="*/ 5465135 w 11291776"/>
              <a:gd name="connsiteY9" fmla="*/ 1605517 h 7846828"/>
              <a:gd name="connsiteX10" fmla="*/ 5539562 w 11291776"/>
              <a:gd name="connsiteY10" fmla="*/ 1446028 h 7846828"/>
              <a:gd name="connsiteX11" fmla="*/ 6443330 w 11291776"/>
              <a:gd name="connsiteY11" fmla="*/ 1435396 h 7846828"/>
              <a:gd name="connsiteX12" fmla="*/ 6868632 w 11291776"/>
              <a:gd name="connsiteY12" fmla="*/ 1477926 h 7846828"/>
              <a:gd name="connsiteX13" fmla="*/ 7166344 w 11291776"/>
              <a:gd name="connsiteY13" fmla="*/ 1616149 h 7846828"/>
              <a:gd name="connsiteX14" fmla="*/ 7591646 w 11291776"/>
              <a:gd name="connsiteY14" fmla="*/ 1881963 h 7846828"/>
              <a:gd name="connsiteX15" fmla="*/ 7836195 w 11291776"/>
              <a:gd name="connsiteY15" fmla="*/ 2254103 h 7846828"/>
              <a:gd name="connsiteX16" fmla="*/ 9112102 w 11291776"/>
              <a:gd name="connsiteY16" fmla="*/ 4167963 h 7846828"/>
              <a:gd name="connsiteX17" fmla="*/ 9452344 w 11291776"/>
              <a:gd name="connsiteY17" fmla="*/ 4944140 h 7846828"/>
              <a:gd name="connsiteX18" fmla="*/ 9707525 w 11291776"/>
              <a:gd name="connsiteY18" fmla="*/ 5837275 h 7846828"/>
              <a:gd name="connsiteX19" fmla="*/ 9877646 w 11291776"/>
              <a:gd name="connsiteY19" fmla="*/ 6762307 h 7846828"/>
              <a:gd name="connsiteX20" fmla="*/ 8537944 w 11291776"/>
              <a:gd name="connsiteY20" fmla="*/ 6889898 h 7846828"/>
              <a:gd name="connsiteX21" fmla="*/ 8569842 w 11291776"/>
              <a:gd name="connsiteY21" fmla="*/ 7846828 h 7846828"/>
              <a:gd name="connsiteX22" fmla="*/ 11281144 w 11291776"/>
              <a:gd name="connsiteY22" fmla="*/ 7825563 h 7846828"/>
              <a:gd name="connsiteX23" fmla="*/ 11291776 w 11291776"/>
              <a:gd name="connsiteY23" fmla="*/ 0 h 7846828"/>
              <a:gd name="connsiteX24" fmla="*/ 10632 w 11291776"/>
              <a:gd name="connsiteY24" fmla="*/ 10633 h 7846828"/>
              <a:gd name="connsiteX25" fmla="*/ 0 w 11291776"/>
              <a:gd name="connsiteY25" fmla="*/ 6900531 h 7846828"/>
              <a:gd name="connsiteX26" fmla="*/ 2519916 w 11291776"/>
              <a:gd name="connsiteY26" fmla="*/ 6858000 h 784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291776" h="7846828">
                <a:moveTo>
                  <a:pt x="2519916" y="6858000"/>
                </a:moveTo>
                <a:lnTo>
                  <a:pt x="2477386" y="4965405"/>
                </a:lnTo>
                <a:lnTo>
                  <a:pt x="4051004" y="4890977"/>
                </a:lnTo>
                <a:lnTo>
                  <a:pt x="4029739" y="4731489"/>
                </a:lnTo>
                <a:lnTo>
                  <a:pt x="5816009" y="4667693"/>
                </a:lnTo>
                <a:lnTo>
                  <a:pt x="5816009" y="4295554"/>
                </a:lnTo>
                <a:lnTo>
                  <a:pt x="5454502" y="3848986"/>
                </a:lnTo>
                <a:lnTo>
                  <a:pt x="5454502" y="3125972"/>
                </a:lnTo>
                <a:lnTo>
                  <a:pt x="5613990" y="3115340"/>
                </a:lnTo>
                <a:lnTo>
                  <a:pt x="5465135" y="1605517"/>
                </a:lnTo>
                <a:lnTo>
                  <a:pt x="5539562" y="1446028"/>
                </a:lnTo>
                <a:lnTo>
                  <a:pt x="6443330" y="1435396"/>
                </a:lnTo>
                <a:lnTo>
                  <a:pt x="6868632" y="1477926"/>
                </a:lnTo>
                <a:lnTo>
                  <a:pt x="7166344" y="1616149"/>
                </a:lnTo>
                <a:lnTo>
                  <a:pt x="7591646" y="1881963"/>
                </a:lnTo>
                <a:lnTo>
                  <a:pt x="7836195" y="2254103"/>
                </a:lnTo>
                <a:lnTo>
                  <a:pt x="9112102" y="4167963"/>
                </a:lnTo>
                <a:lnTo>
                  <a:pt x="9452344" y="4944140"/>
                </a:lnTo>
                <a:lnTo>
                  <a:pt x="9707525" y="5837275"/>
                </a:lnTo>
                <a:lnTo>
                  <a:pt x="9877646" y="6762307"/>
                </a:lnTo>
                <a:lnTo>
                  <a:pt x="8537944" y="6889898"/>
                </a:lnTo>
                <a:lnTo>
                  <a:pt x="8569842" y="7846828"/>
                </a:lnTo>
                <a:lnTo>
                  <a:pt x="11281144" y="7825563"/>
                </a:lnTo>
                <a:lnTo>
                  <a:pt x="11291776" y="0"/>
                </a:lnTo>
                <a:lnTo>
                  <a:pt x="10632" y="10633"/>
                </a:lnTo>
                <a:lnTo>
                  <a:pt x="0" y="6900531"/>
                </a:lnTo>
                <a:lnTo>
                  <a:pt x="2519916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1392865" y="7017488"/>
            <a:ext cx="8591107" cy="1010093"/>
          </a:xfrm>
          <a:custGeom>
            <a:avLst/>
            <a:gdLst>
              <a:gd name="connsiteX0" fmla="*/ 10633 w 8591107"/>
              <a:gd name="connsiteY0" fmla="*/ 31898 h 1010093"/>
              <a:gd name="connsiteX1" fmla="*/ 2541182 w 8591107"/>
              <a:gd name="connsiteY1" fmla="*/ 0 h 1010093"/>
              <a:gd name="connsiteX2" fmla="*/ 8559209 w 8591107"/>
              <a:gd name="connsiteY2" fmla="*/ 31898 h 1010093"/>
              <a:gd name="connsiteX3" fmla="*/ 8591107 w 8591107"/>
              <a:gd name="connsiteY3" fmla="*/ 1010093 h 1010093"/>
              <a:gd name="connsiteX4" fmla="*/ 0 w 8591107"/>
              <a:gd name="connsiteY4" fmla="*/ 967563 h 1010093"/>
              <a:gd name="connsiteX5" fmla="*/ 10633 w 8591107"/>
              <a:gd name="connsiteY5" fmla="*/ 31898 h 10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1107" h="1010093">
                <a:moveTo>
                  <a:pt x="10633" y="31898"/>
                </a:moveTo>
                <a:lnTo>
                  <a:pt x="2541182" y="0"/>
                </a:lnTo>
                <a:lnTo>
                  <a:pt x="8559209" y="31898"/>
                </a:lnTo>
                <a:lnTo>
                  <a:pt x="8591107" y="1010093"/>
                </a:lnTo>
                <a:lnTo>
                  <a:pt x="0" y="967563"/>
                </a:lnTo>
                <a:lnTo>
                  <a:pt x="10633" y="3189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821" y="7524512"/>
            <a:ext cx="782674" cy="75537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b="-1"/>
          <a:stretch/>
        </p:blipFill>
        <p:spPr>
          <a:xfrm>
            <a:off x="378573" y="771707"/>
            <a:ext cx="2010626" cy="2253967"/>
          </a:xfrm>
          <a:prstGeom prst="rect">
            <a:avLst/>
          </a:prstGeom>
        </p:spPr>
      </p:pic>
      <p:sp>
        <p:nvSpPr>
          <p:cNvPr id="14" name="Podnadpis 2"/>
          <p:cNvSpPr txBox="1">
            <a:spLocks/>
          </p:cNvSpPr>
          <p:nvPr/>
        </p:nvSpPr>
        <p:spPr>
          <a:xfrm>
            <a:off x="1031195" y="383193"/>
            <a:ext cx="3591244" cy="21571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9" b="3456"/>
          <a:stretch/>
        </p:blipFill>
        <p:spPr>
          <a:xfrm rot="5400000">
            <a:off x="-1557131" y="2252028"/>
            <a:ext cx="6751456" cy="29755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1" y="609544"/>
            <a:ext cx="9741993" cy="6887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"/>
          <a:stretch/>
        </p:blipFill>
        <p:spPr>
          <a:xfrm>
            <a:off x="353534" y="8474157"/>
            <a:ext cx="12190790" cy="87187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5660" y="8624650"/>
            <a:ext cx="3700642" cy="287442"/>
          </a:xfrm>
        </p:spPr>
        <p:txBody>
          <a:bodyPr>
            <a:normAutofit/>
          </a:bodyPr>
          <a:lstStyle/>
          <a:p>
            <a:pPr algn="l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SITUACE –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NÁVRH 1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100520" y="8925089"/>
            <a:ext cx="3700642" cy="2874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Sportovní areál Město Albrechtice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23623" y="9242539"/>
            <a:ext cx="3747765" cy="2300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50" b="1" dirty="0"/>
              <a:t>ADEA projekt s.r.o., Kafkova 1133/10, 702 00  Ostrava</a:t>
            </a:r>
          </a:p>
          <a:p>
            <a:pPr algn="l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odnadpis 2"/>
          <p:cNvSpPr txBox="1">
            <a:spLocks/>
          </p:cNvSpPr>
          <p:nvPr/>
        </p:nvSpPr>
        <p:spPr>
          <a:xfrm>
            <a:off x="1006391" y="485977"/>
            <a:ext cx="3591244" cy="21571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821" y="7524512"/>
            <a:ext cx="782674" cy="755371"/>
          </a:xfrm>
          <a:prstGeom prst="rect">
            <a:avLst/>
          </a:prstGeom>
        </p:spPr>
      </p:pic>
      <p:sp>
        <p:nvSpPr>
          <p:cNvPr id="15" name="Podnadpis 2"/>
          <p:cNvSpPr txBox="1">
            <a:spLocks/>
          </p:cNvSpPr>
          <p:nvPr/>
        </p:nvSpPr>
        <p:spPr>
          <a:xfrm>
            <a:off x="1031195" y="383193"/>
            <a:ext cx="3591244" cy="21571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9" t="12616" r="18063" b="3457"/>
          <a:stretch/>
        </p:blipFill>
        <p:spPr>
          <a:xfrm rot="5400000">
            <a:off x="1428257" y="5636765"/>
            <a:ext cx="391839" cy="258666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34" b="3456"/>
          <a:stretch/>
        </p:blipFill>
        <p:spPr>
          <a:xfrm rot="5400000">
            <a:off x="895722" y="-200825"/>
            <a:ext cx="1845750" cy="297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9" b="3456"/>
          <a:stretch/>
        </p:blipFill>
        <p:spPr>
          <a:xfrm rot="5400000">
            <a:off x="-1557131" y="2252028"/>
            <a:ext cx="6751456" cy="29755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"/>
          <a:stretch/>
        </p:blipFill>
        <p:spPr>
          <a:xfrm>
            <a:off x="353534" y="8474157"/>
            <a:ext cx="12190790" cy="87187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5660" y="8624650"/>
            <a:ext cx="3700642" cy="287442"/>
          </a:xfrm>
        </p:spPr>
        <p:txBody>
          <a:bodyPr>
            <a:normAutofit/>
          </a:bodyPr>
          <a:lstStyle/>
          <a:p>
            <a:pPr algn="l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SITUACE –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NÁVRH 2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100520" y="8925089"/>
            <a:ext cx="3700642" cy="2874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Sportovní areál Město Albrechtice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23623" y="9242539"/>
            <a:ext cx="3747765" cy="2300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50" b="1" dirty="0"/>
              <a:t>ADEA projekt s.r.o., Kafkova 1133/10, 702 00  Ostrava</a:t>
            </a:r>
          </a:p>
          <a:p>
            <a:pPr algn="l"/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odnadpis 2"/>
          <p:cNvSpPr txBox="1">
            <a:spLocks/>
          </p:cNvSpPr>
          <p:nvPr/>
        </p:nvSpPr>
        <p:spPr>
          <a:xfrm>
            <a:off x="1006391" y="485977"/>
            <a:ext cx="3591244" cy="21571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821" y="7524512"/>
            <a:ext cx="782674" cy="755371"/>
          </a:xfrm>
          <a:prstGeom prst="rect">
            <a:avLst/>
          </a:prstGeom>
        </p:spPr>
      </p:pic>
      <p:sp>
        <p:nvSpPr>
          <p:cNvPr id="15" name="Podnadpis 2"/>
          <p:cNvSpPr txBox="1">
            <a:spLocks/>
          </p:cNvSpPr>
          <p:nvPr/>
        </p:nvSpPr>
        <p:spPr>
          <a:xfrm>
            <a:off x="1031195" y="383193"/>
            <a:ext cx="3591244" cy="21571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  <a:p>
            <a:pPr algn="l"/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"/>
          <a:stretch/>
        </p:blipFill>
        <p:spPr>
          <a:xfrm>
            <a:off x="2775172" y="604930"/>
            <a:ext cx="9564311" cy="691721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9" t="12616" r="18063" b="3457"/>
          <a:stretch/>
        </p:blipFill>
        <p:spPr>
          <a:xfrm rot="5400000">
            <a:off x="1428257" y="5636765"/>
            <a:ext cx="391839" cy="258666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34" b="3456"/>
          <a:stretch/>
        </p:blipFill>
        <p:spPr>
          <a:xfrm rot="5400000">
            <a:off x="895722" y="-200825"/>
            <a:ext cx="1845750" cy="297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3840</TotalTime>
  <Words>388</Words>
  <Application>Microsoft Office PowerPoint</Application>
  <PresentationFormat>A3 (297 x 420 mm)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Konicar Jakub</dc:creator>
  <cp:lastModifiedBy>Konicar Jakub</cp:lastModifiedBy>
  <cp:revision>201</cp:revision>
  <cp:lastPrinted>2019-08-28T07:51:18Z</cp:lastPrinted>
  <dcterms:created xsi:type="dcterms:W3CDTF">2018-09-06T05:36:36Z</dcterms:created>
  <dcterms:modified xsi:type="dcterms:W3CDTF">2019-08-28T07:53:40Z</dcterms:modified>
</cp:coreProperties>
</file>