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64F459-9B3A-9C49-BC67-3660014740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188391C-E45D-730B-D05F-1CF732E08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999500F-7CC0-B78D-1111-7249FFA43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BFBF33-3E88-D8E1-2813-704E75F9D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D63A10-643D-0397-4F6A-4A88E9248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71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741E5-B6AF-7815-C23F-41DE63644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B53BB9F-8D69-9A2C-A039-EC19F52CFD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5CDB6C-DE28-E73F-97FC-D022C74AE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C072B5-AA30-8BED-C11B-FA2912652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1C313FB-994D-D78C-CAC8-DE9B6868F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25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8DDC34B-93A2-52D2-9799-18F5193E90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9A0028C-905F-C2AF-81E4-D3D4A81668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91D9EF-3107-CE86-B3FE-6B63DA182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BE7E6D2-B07A-2B7F-C603-F211C0E2A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4F9FB1-728D-8EBE-CB3B-E5D4C2FD5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84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50671A-5507-E727-F8AB-CFB529094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810682-EA23-19C4-2A55-B689FE5E7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9D2A4D-E69E-8A59-9E1E-77DF4368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40DD08-E514-13B1-6756-FA656F5EB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A2C7AF-B654-B06A-1533-6EEFDFE92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2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DAF85B-075B-EEAE-ADFD-44BD4DE5D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F6D37F2-7EAA-A5AA-87FE-4EFB68035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FB613F-DCEF-A867-4A09-ADD1C17E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B6BC35C-6175-E6D5-3F59-94642468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93195C-BB77-9C5B-066B-8BB1A77AC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292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800CC7-87C7-B16E-6CA3-F35E67265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B79798-3993-6342-DF19-ADD9311E6F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57F20D4-589D-4AF3-7138-43FE1DA77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71B4150-05AE-A385-F371-225971A3F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BE61E89-FE10-6FE0-4236-D86FC51C3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45AC4E0-F6FA-58C6-6AE9-5EBE96D98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28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7001EE-0703-A1A2-B0FC-42A17760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E8C6274-49A7-2999-CF24-8D6D43A18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3D005C5-5ADA-6EFF-568A-841D00DE4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D8E3156-44BE-35E5-AD2A-5554FF4CBF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3894117-C683-A7B8-6D31-6783F47EE2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CE21ADC-B5A5-3C34-6296-D71030FC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5D2626B-D102-101F-12F6-91B260064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605EE6D-E90E-EF79-12CD-DE78F5B00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99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BF91F-4A33-4846-92B2-72A36D224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7C3C57B-B725-3005-EBDF-5A7BDAA7F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EF4CBEA-0D4E-DE27-CF13-ACE7ABEB1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AAB9D9D-330D-B865-2600-F5E02BA9B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429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C5E9316-51E3-BF39-110A-7380C412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4568C4F-7239-B2B0-1673-A645C3C2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A2D4C6A-3030-016C-2FD9-49CEBE4E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036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568777-5892-9484-9904-DCE6049C0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ECBEF9-521F-2BC8-44B9-286CEAA29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47CDDC9-44BD-AFD4-C4AB-F872F1692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943D07B-C44E-E9DF-AB88-0E485197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E8BAFF1-0842-27EA-BDC6-C0CBD39C5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8EAE607-FFD6-0926-7ACC-AC02CBF3C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4105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98177F-FA98-B0E6-E134-CF04F2C36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AFE087A-DD1C-83B0-A6D1-621917089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2F8FF8B-3CBA-C1F4-2642-C74576813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12E90DC-5249-69E8-4C25-3B787727C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294D475-487F-2E9D-2069-CE2101A52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0A69A2C-7C7F-BB1A-FC6C-25E349A5B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834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72EBD1B-8AD3-8F9C-A115-75ECD27A2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238B7E7-25D3-1334-E83A-1E8003C3F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015AB4-70C8-382E-DD3D-719CE1FD40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A0A38-5A87-455A-84F9-C9D97F335DE8}" type="datetimeFigureOut">
              <a:rPr lang="cs-CZ" smtClean="0"/>
              <a:t>24.10.2022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33413B-9287-C5E7-E983-10B00F2E3D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E6A94E-B747-AB56-9472-87C281DC7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FE4B2-FF67-4B9D-8B69-FCC156EF0B3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358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99D64-7089-2DA5-359B-F388E2CFA5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Slezsko bez hranic III - hrady a zámky</a:t>
            </a:r>
            <a:endParaRPr lang="cs-CZ" sz="13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803817-0DBB-48D2-7259-70FA9FCE1E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cs-CZ" sz="3200" dirty="0"/>
          </a:p>
          <a:p>
            <a:r>
              <a:rPr lang="cs-CZ" sz="3200" dirty="0"/>
              <a:t>Slavnostní otevření Zámku Linhartovy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6C1A469-BAF9-46D4-CBC8-9F52F1A9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843" y="195128"/>
            <a:ext cx="11288893" cy="1080587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AA80A1A7-F5BA-5EB8-3849-A43DCD2BD0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5753419"/>
            <a:ext cx="917214" cy="871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9203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99D64-7089-2DA5-359B-F388E2CFA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7863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Slezsko bez hranic III - hrady a zámky</a:t>
            </a:r>
            <a:endParaRPr lang="cs-CZ" sz="13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803817-0DBB-48D2-7259-70FA9FCE1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31.7.2017	založení dotační žádosti v rámci </a:t>
            </a:r>
          </a:p>
          <a:p>
            <a:pPr marL="0" indent="0">
              <a:buNone/>
            </a:pPr>
            <a:r>
              <a:rPr lang="cs-CZ" sz="3200" dirty="0"/>
              <a:t>		INTEREG V-A Česká  republika – Polsko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24.7.2019	Podpis smlouvy o financování projektu ZAMKI – 			2017 (Slezsko bez hranic III – hrady a zámky)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6C1A469-BAF9-46D4-CBC8-9F52F1A9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30" y="137276"/>
            <a:ext cx="11288893" cy="108058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C156EC3-5509-61F8-BD84-727A77952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5753419"/>
            <a:ext cx="917214" cy="871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9044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99D64-7089-2DA5-359B-F388E2CFA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7863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Slezsko bez hranic III - hrady a zámky</a:t>
            </a:r>
            <a:endParaRPr lang="cs-CZ" sz="13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803817-0DBB-48D2-7259-70FA9FCE1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3200" dirty="0"/>
          </a:p>
          <a:p>
            <a:pPr marL="514350" indent="-514350">
              <a:buAutoNum type="arabicPlain" startAt="2020"/>
            </a:pPr>
            <a:r>
              <a:rPr lang="cs-CZ" sz="3200" dirty="0"/>
              <a:t> 	Zahájení soutěže na stavební práce Zámek 				Linhartovy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		Zahájení soutěže na stavební dozor celé investice</a:t>
            </a:r>
          </a:p>
          <a:p>
            <a:pPr marL="0" indent="0">
              <a:buNone/>
            </a:pPr>
            <a:r>
              <a:rPr lang="cs-CZ" sz="3200" dirty="0"/>
              <a:t>		Vítězným uchazeček se stal Pavel Volek, který 			strávil na zámku 2,5 let</a:t>
            </a:r>
          </a:p>
          <a:p>
            <a:pPr marL="0" indent="0">
              <a:buNone/>
            </a:pPr>
            <a:endParaRPr lang="cs-CZ" sz="32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6C1A469-BAF9-46D4-CBC8-9F52F1A9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30" y="137276"/>
            <a:ext cx="11288893" cy="108058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C156EC3-5509-61F8-BD84-727A77952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5753419"/>
            <a:ext cx="917214" cy="871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2078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99D64-7089-2DA5-359B-F388E2CFA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7863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Slezsko bez hranic III - hrady a zámky</a:t>
            </a:r>
            <a:endParaRPr lang="cs-CZ" sz="13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803817-0DBB-48D2-7259-70FA9FCE1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34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29.6.2020	Podpis smlouvy s firmou FACTORY 2014 a.s.</a:t>
            </a:r>
          </a:p>
          <a:p>
            <a:pPr marL="0" indent="0">
              <a:buNone/>
            </a:pPr>
            <a:r>
              <a:rPr lang="cs-CZ" sz="3200" dirty="0"/>
              <a:t>		Vysoutěžená cena 26 820 000 Kč vč. DPH</a:t>
            </a:r>
          </a:p>
          <a:p>
            <a:pPr marL="0" indent="0">
              <a:buNone/>
            </a:pPr>
            <a:r>
              <a:rPr lang="cs-CZ" sz="3200" dirty="0"/>
              <a:t>		Termín dokončení prací 30.9.2021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6.10.2021	Dodatek smlouvy o dílo na -42 239,37 Kč vč. DPH</a:t>
            </a:r>
          </a:p>
          <a:p>
            <a:pPr marL="0" indent="0">
              <a:buNone/>
            </a:pPr>
            <a:endParaRPr lang="cs-CZ" sz="32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6C1A469-BAF9-46D4-CBC8-9F52F1A9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30" y="137276"/>
            <a:ext cx="11288893" cy="108058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C156EC3-5509-61F8-BD84-727A77952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5753419"/>
            <a:ext cx="917214" cy="871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5975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99D64-7089-2DA5-359B-F388E2CFA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7863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Slezsko bez hranic III - hrady a zámky</a:t>
            </a:r>
            <a:endParaRPr lang="cs-CZ" sz="13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803817-0DBB-48D2-7259-70FA9FCE1E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2.11.2021	Ukončení smlouvy o dílo dohodou (od data 1.10. 			jsme účtovali sankci za nedodání díly v termínu, a 			to 0,2 % z ceny díla bez DPH)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6C1A469-BAF9-46D4-CBC8-9F52F1A9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30" y="137276"/>
            <a:ext cx="11288893" cy="108058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C156EC3-5509-61F8-BD84-727A77952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5753419"/>
            <a:ext cx="917214" cy="871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7181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99D64-7089-2DA5-359B-F388E2CFA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7863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Slezsko bez hranic III - hrady a zámky</a:t>
            </a:r>
            <a:endParaRPr lang="cs-CZ" sz="13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803817-0DBB-48D2-7259-70FA9FCE1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34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23.4.2022	Nová soutěž na dokončovací stavební práce – předpokládaná hodnota 4 069 801,12 Kč vč. DPH</a:t>
            </a:r>
          </a:p>
          <a:p>
            <a:pPr marL="0" indent="0">
              <a:buNone/>
            </a:pPr>
            <a:r>
              <a:rPr lang="cs-CZ" sz="3200" dirty="0"/>
              <a:t>		- podlahy</a:t>
            </a:r>
          </a:p>
          <a:p>
            <a:pPr marL="0" indent="0">
              <a:buNone/>
            </a:pPr>
            <a:r>
              <a:rPr lang="cs-CZ" sz="3200" dirty="0"/>
              <a:t>		- podesty</a:t>
            </a:r>
          </a:p>
          <a:p>
            <a:pPr marL="0" indent="0">
              <a:buNone/>
            </a:pPr>
            <a:r>
              <a:rPr lang="cs-CZ" sz="3200" dirty="0"/>
              <a:t>		- plot</a:t>
            </a:r>
          </a:p>
          <a:p>
            <a:pPr marL="0" indent="0">
              <a:buNone/>
            </a:pPr>
            <a:r>
              <a:rPr lang="cs-CZ" sz="3200" dirty="0"/>
              <a:t>		- instalace mobiliáře</a:t>
            </a:r>
          </a:p>
          <a:p>
            <a:pPr marL="0" indent="0">
              <a:buNone/>
            </a:pPr>
            <a:r>
              <a:rPr lang="cs-CZ" sz="3200" dirty="0"/>
              <a:t>		- dokončovací práce v interiéru i exteriéru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6C1A469-BAF9-46D4-CBC8-9F52F1A9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30" y="137276"/>
            <a:ext cx="11288893" cy="108058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C156EC3-5509-61F8-BD84-727A77952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5753419"/>
            <a:ext cx="917214" cy="871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954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99D64-7089-2DA5-359B-F388E2CFA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7863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Slezsko bez hranic III - hrady a zámky</a:t>
            </a:r>
            <a:endParaRPr lang="cs-CZ" sz="13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803817-0DBB-48D2-7259-70FA9FCE1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344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12.5.2022	Ukončena soutěž – dva uchazeči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		Zahájena kontrola ze strany poskytovatele dotace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20.6.2022	Podepsaná smlouva o dílo na 7 772 320,05 Kč vč. 			DPH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6C1A469-BAF9-46D4-CBC8-9F52F1A9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30" y="137276"/>
            <a:ext cx="11288893" cy="108058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C156EC3-5509-61F8-BD84-727A77952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5753419"/>
            <a:ext cx="917214" cy="871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9832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B99D64-7089-2DA5-359B-F388E2CFA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8318"/>
            <a:ext cx="10515600" cy="1325563"/>
          </a:xfrm>
        </p:spPr>
        <p:txBody>
          <a:bodyPr>
            <a:normAutofit/>
          </a:bodyPr>
          <a:lstStyle/>
          <a:p>
            <a: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Slezsko bez hranic III - hrady a zámky</a:t>
            </a:r>
            <a:endParaRPr lang="cs-CZ" sz="13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E803817-0DBB-48D2-7259-70FA9FCE1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834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17.9.2022	Dodatek na -394 014,72 Kč. vč. DPH</a:t>
            </a:r>
          </a:p>
          <a:p>
            <a:pPr marL="0" indent="0">
              <a:buNone/>
            </a:pPr>
            <a:r>
              <a:rPr lang="cs-CZ" sz="3200" dirty="0"/>
              <a:t>30.9.2022	Stavební práce ukončeny řádně a včas.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Stavba zkolaudována dne 20.10.2022.</a:t>
            </a:r>
          </a:p>
          <a:p>
            <a:pPr marL="0" indent="0">
              <a:buNone/>
            </a:pPr>
            <a:r>
              <a:rPr lang="cs-CZ" sz="3200" dirty="0"/>
              <a:t>Slavnostní otevření 22.10.2022.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200" dirty="0"/>
              <a:t>Celková investice stavebních prací: 36 156 065,96 Kč</a:t>
            </a:r>
          </a:p>
          <a:p>
            <a:pPr marL="0" indent="0">
              <a:buNone/>
            </a:pPr>
            <a:endParaRPr lang="cs-CZ" sz="32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6C1A469-BAF9-46D4-CBC8-9F52F1A9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30" y="137276"/>
            <a:ext cx="11288893" cy="108058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C156EC3-5509-61F8-BD84-727A77952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5753419"/>
            <a:ext cx="917214" cy="8713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1979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BE803817-0DBB-48D2-7259-70FA9FCE1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9096"/>
            <a:ext cx="10515600" cy="475640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r>
              <a:rPr lang="cs-CZ" sz="3000" b="1" dirty="0"/>
              <a:t>Město </a:t>
            </a:r>
            <a:r>
              <a:rPr lang="cs-CZ" sz="3000" b="1" dirty="0" err="1"/>
              <a:t>Město</a:t>
            </a:r>
            <a:r>
              <a:rPr lang="cs-CZ" sz="3000" b="1" dirty="0"/>
              <a:t> Albrechtice:</a:t>
            </a:r>
          </a:p>
          <a:p>
            <a:pPr lvl="1">
              <a:lnSpc>
                <a:spcPct val="134000"/>
              </a:lnSpc>
              <a:buFontTx/>
              <a:buChar char="-"/>
            </a:pPr>
            <a:r>
              <a:rPr lang="cs-CZ" sz="3000" dirty="0"/>
              <a:t>Kastelán </a:t>
            </a:r>
            <a:r>
              <a:rPr lang="cs-CZ" sz="3000" b="1" dirty="0"/>
              <a:t>Jaroslav Hrubý</a:t>
            </a:r>
          </a:p>
          <a:p>
            <a:pPr lvl="1">
              <a:lnSpc>
                <a:spcPct val="134000"/>
              </a:lnSpc>
              <a:buFontTx/>
              <a:buChar char="-"/>
            </a:pPr>
            <a:r>
              <a:rPr lang="cs-CZ" sz="3000" dirty="0"/>
              <a:t>Stavební dozor </a:t>
            </a:r>
            <a:r>
              <a:rPr lang="cs-CZ" sz="3000" b="1" dirty="0"/>
              <a:t>Lubomír Stýskala </a:t>
            </a:r>
            <a:r>
              <a:rPr lang="cs-CZ" sz="3000" dirty="0"/>
              <a:t>(nejednou se předělávala odvedená práce)</a:t>
            </a:r>
          </a:p>
          <a:p>
            <a:pPr lvl="1">
              <a:lnSpc>
                <a:spcPct val="134000"/>
              </a:lnSpc>
              <a:buFontTx/>
              <a:buChar char="-"/>
            </a:pPr>
            <a:r>
              <a:rPr lang="cs-CZ" sz="3000" dirty="0"/>
              <a:t>Vedoucí odboru vnitřních věcí – </a:t>
            </a:r>
            <a:r>
              <a:rPr lang="cs-CZ" sz="3000" b="1" dirty="0"/>
              <a:t>Bc. Martin Merta</a:t>
            </a:r>
          </a:p>
          <a:p>
            <a:pPr lvl="1">
              <a:lnSpc>
                <a:spcPct val="134000"/>
              </a:lnSpc>
              <a:buFontTx/>
              <a:buChar char="-"/>
            </a:pPr>
            <a:r>
              <a:rPr lang="cs-CZ" sz="3000" dirty="0"/>
              <a:t>Rada města: </a:t>
            </a:r>
            <a:r>
              <a:rPr lang="cs-CZ" sz="3000" b="1" dirty="0"/>
              <a:t>Libor Švec </a:t>
            </a:r>
            <a:r>
              <a:rPr lang="cs-CZ" sz="3000" dirty="0"/>
              <a:t>– místostarosta, </a:t>
            </a:r>
            <a:r>
              <a:rPr lang="cs-CZ" sz="3000" b="1" dirty="0"/>
              <a:t>Alice Hanková </a:t>
            </a:r>
            <a:r>
              <a:rPr lang="cs-CZ" sz="3000" dirty="0"/>
              <a:t>– místostarostka, </a:t>
            </a:r>
            <a:r>
              <a:rPr lang="cs-CZ" sz="3000" b="1" dirty="0"/>
              <a:t>Jaroslav Křištof, Miroslav Olejniczak, Ing. Roman Skopal</a:t>
            </a:r>
          </a:p>
          <a:p>
            <a:pPr marL="0" indent="0">
              <a:buNone/>
            </a:pPr>
            <a:r>
              <a:rPr lang="cs-CZ" sz="3000" b="1" dirty="0"/>
              <a:t>Aleš Libotovský </a:t>
            </a:r>
            <a:r>
              <a:rPr lang="cs-CZ" sz="3000" dirty="0"/>
              <a:t>– projektový manažer </a:t>
            </a:r>
          </a:p>
          <a:p>
            <a:pPr marL="0" indent="0">
              <a:buNone/>
            </a:pPr>
            <a:r>
              <a:rPr lang="cs-CZ" sz="3000" b="1" dirty="0"/>
              <a:t>Pavel Volek </a:t>
            </a:r>
            <a:r>
              <a:rPr lang="cs-CZ" sz="3000" dirty="0"/>
              <a:t>– technický dozor investora</a:t>
            </a:r>
          </a:p>
          <a:p>
            <a:pPr marL="0" indent="0">
              <a:buNone/>
            </a:pPr>
            <a:r>
              <a:rPr lang="cs-CZ" sz="3000" b="1" dirty="0"/>
              <a:t>Ing. Arch. Lubomír </a:t>
            </a:r>
            <a:r>
              <a:rPr lang="cs-CZ" sz="3000" b="1" dirty="0" err="1"/>
              <a:t>Dehner</a:t>
            </a:r>
            <a:r>
              <a:rPr lang="cs-CZ" sz="3000" b="1" dirty="0"/>
              <a:t> </a:t>
            </a:r>
            <a:r>
              <a:rPr lang="cs-CZ" sz="3000" dirty="0"/>
              <a:t>– autor projektové dokumentace a autorský dozor</a:t>
            </a:r>
          </a:p>
          <a:p>
            <a:pPr marL="0" indent="0">
              <a:buNone/>
            </a:pPr>
            <a:r>
              <a:rPr lang="cs-CZ" sz="3000" b="1" dirty="0"/>
              <a:t>Ing. Grigorios Akritidis </a:t>
            </a:r>
            <a:r>
              <a:rPr lang="cs-CZ" sz="3000" dirty="0"/>
              <a:t>– jednatel firmy SAMAT EKOTEMPO spol. s r.o</a:t>
            </a:r>
            <a:r>
              <a:rPr lang="cs-CZ" sz="3200" dirty="0"/>
              <a:t>.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3300" b="1" dirty="0"/>
              <a:t>Heřman Menzel </a:t>
            </a:r>
            <a:r>
              <a:rPr lang="cs-CZ" sz="3100" dirty="0"/>
              <a:t>- *1938 - †2020</a:t>
            </a:r>
          </a:p>
          <a:p>
            <a:pPr marL="0" indent="0" algn="r">
              <a:buNone/>
            </a:pPr>
            <a:r>
              <a:rPr lang="cs-CZ" sz="3100" b="1" dirty="0"/>
              <a:t>Všem zaměstnancům a podporovatelům zámku.</a:t>
            </a: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6C1A469-BAF9-46D4-CBC8-9F52F1A9B3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30" y="137276"/>
            <a:ext cx="11288893" cy="1080587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C156EC3-5509-61F8-BD84-727A77952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1" y="5753419"/>
            <a:ext cx="917214" cy="87135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Nadpis 6">
            <a:extLst>
              <a:ext uri="{FF2B5EF4-FFF2-40B4-BE49-F238E27FC236}">
                <a16:creationId xmlns:a16="http://schemas.microsoft.com/office/drawing/2014/main" id="{2CA1EF47-213E-772C-8323-82EFBAD39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E8D2B6A3-D307-D8B6-EE24-B00D7AB3629D}"/>
              </a:ext>
            </a:extLst>
          </p:cNvPr>
          <p:cNvSpPr txBox="1"/>
          <p:nvPr/>
        </p:nvSpPr>
        <p:spPr>
          <a:xfrm>
            <a:off x="4539049" y="121786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cs-CZ" sz="3600" dirty="0"/>
              <a:t>Poděkování:</a:t>
            </a:r>
          </a:p>
        </p:txBody>
      </p:sp>
    </p:spTree>
    <p:extLst>
      <p:ext uri="{BB962C8B-B14F-4D97-AF65-F5344CB8AC3E}">
        <p14:creationId xmlns:p14="http://schemas.microsoft.com/office/powerpoint/2010/main" val="8948679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447</Words>
  <Application>Microsoft Office PowerPoint</Application>
  <PresentationFormat>Širokoúhlá obrazovka</PresentationFormat>
  <Paragraphs>71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Slezsko bez hranic III - hrady a zámky</vt:lpstr>
      <vt:lpstr>Slezsko bez hranic III - hrady a zámky</vt:lpstr>
      <vt:lpstr>Slezsko bez hranic III - hrady a zámky</vt:lpstr>
      <vt:lpstr>Slezsko bez hranic III - hrady a zámky</vt:lpstr>
      <vt:lpstr>Slezsko bez hranic III - hrady a zámky</vt:lpstr>
      <vt:lpstr>Slezsko bez hranic III - hrady a zámky</vt:lpstr>
      <vt:lpstr>Slezsko bez hranic III - hrady a zámky</vt:lpstr>
      <vt:lpstr>Slezsko bez hranic III - hrady a zámky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Slezsko bez hranic III - hrady a zámky</dc:title>
  <dc:creator>Jana Murová</dc:creator>
  <cp:lastModifiedBy>Barbara Solawová</cp:lastModifiedBy>
  <cp:revision>3</cp:revision>
  <dcterms:created xsi:type="dcterms:W3CDTF">2022-10-20T10:19:35Z</dcterms:created>
  <dcterms:modified xsi:type="dcterms:W3CDTF">2022-10-24T08:38:20Z</dcterms:modified>
</cp:coreProperties>
</file>